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2"/>
  </p:notesMasterIdLst>
  <p:sldIdLst>
    <p:sldId id="274" r:id="rId5"/>
    <p:sldId id="317" r:id="rId6"/>
    <p:sldId id="318" r:id="rId7"/>
    <p:sldId id="320" r:id="rId8"/>
    <p:sldId id="268" r:id="rId9"/>
    <p:sldId id="269" r:id="rId10"/>
    <p:sldId id="276" r:id="rId11"/>
    <p:sldId id="319" r:id="rId13"/>
    <p:sldId id="305" r:id="rId14"/>
    <p:sldId id="277" r:id="rId15"/>
    <p:sldId id="316" r:id="rId16"/>
    <p:sldId id="314" r:id="rId17"/>
    <p:sldId id="313" r:id="rId18"/>
    <p:sldId id="279" r:id="rId19"/>
    <p:sldId id="315" r:id="rId20"/>
    <p:sldId id="281" r:id="rId21"/>
    <p:sldId id="333" r:id="rId22"/>
  </p:sldIdLst>
  <p:sldSz cx="9144000" cy="6858000" type="screen4x3"/>
  <p:notesSz cx="6858000" cy="9144000"/>
  <p:custDataLst>
    <p:tags r:id="rId2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594" y="78"/>
      </p:cViewPr>
      <p:guideLst>
        <p:guide orient="horz" pos="206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gs" Target="tags/tag4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J:\&#39134;&#21521;&#34013;&#22825;&#30340;&#24656;&#40857;\&#29677;&#24471;&#29790;&#20048;&#22242;%20-%20New%20Morning.mp3" TargetMode="External"/><Relationship Id="rId2" Type="http://schemas.openxmlformats.org/officeDocument/2006/relationships/audio" Target="file:///J:\&#39134;&#21521;&#34013;&#22825;&#30340;&#24656;&#40857;\&#29677;&#24471;&#29790;&#20048;&#22242;%20-%20New%20Morning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2" Type="http://schemas.openxmlformats.org/officeDocument/2006/relationships/image" Target="../media/image14.jpeg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2.png"/><Relationship Id="rId3" Type="http://schemas.microsoft.com/office/2007/relationships/media" Target="file:///J:\mp3\&#21021;&#38634;.wma" TargetMode="External"/><Relationship Id="rId2" Type="http://schemas.openxmlformats.org/officeDocument/2006/relationships/audio" Target="file:///J:\mp3\&#21021;&#38634;.wma" TargetMode="Externa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image" Target="../media/image15.jpeg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microsoft.com/office/2007/relationships/media" Target="file:///J:\mp3\&#21021;&#38634;.wma" TargetMode="External"/><Relationship Id="rId1" Type="http://schemas.openxmlformats.org/officeDocument/2006/relationships/audio" Target="file:///J:\mp3\&#21021;&#38634;.wma" TargetMode="Externa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J:\mp3\&#21021;&#38634;.wma" TargetMode="External"/><Relationship Id="rId2" Type="http://schemas.openxmlformats.org/officeDocument/2006/relationships/audio" Target="file:///J:\mp3\&#21021;&#38634;.wma" TargetMode="External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tags" Target="../tags/tag2.xml"/><Relationship Id="rId3" Type="http://schemas.openxmlformats.org/officeDocument/2006/relationships/image" Target="../media/image11.jpeg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3073" descr="200812180954484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8" name="文本框 3074"/>
          <p:cNvSpPr txBox="1"/>
          <p:nvPr/>
        </p:nvSpPr>
        <p:spPr>
          <a:xfrm>
            <a:off x="614363" y="254000"/>
            <a:ext cx="8301037" cy="61849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    </a:t>
            </a:r>
            <a:r>
              <a:rPr lang="en-US" altLang="zh-CN" sz="3600" b="1">
                <a:solidFill>
                  <a:srgbClr val="0066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zh-CN" altLang="en-US" sz="3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部编版教材四下</a:t>
            </a:r>
            <a:endParaRPr lang="zh-CN" altLang="en-US" sz="6600" b="1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6600" b="1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en-US" altLang="zh-CN" sz="6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6.</a:t>
            </a:r>
            <a:r>
              <a:rPr lang="zh-CN" altLang="en-US" sz="6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飞向蓝天的恐龙</a:t>
            </a:r>
            <a:endParaRPr lang="zh-CN" altLang="en-US" sz="6600" b="1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66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</a:t>
            </a:r>
            <a:endParaRPr lang="zh-CN" altLang="en-US" sz="3600" b="1">
              <a:solidFill>
                <a:srgbClr val="FF66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3600" b="1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66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攀枝花市南山实验学校 邓 艳</a:t>
            </a:r>
            <a:endParaRPr lang="zh-CN" altLang="en-US" sz="3600" b="1">
              <a:solidFill>
                <a:srgbClr val="FF66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076" name="班得瑞乐团 - New Morning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>
            <a:grayscl/>
            <a:lum bright="-17999"/>
          </a:blip>
          <a:stretch>
            <a:fillRect/>
          </a:stretch>
        </p:blipFill>
        <p:spPr>
          <a:xfrm>
            <a:off x="7816850" y="5719763"/>
            <a:ext cx="1327150" cy="854075"/>
          </a:xfrm>
          <a:prstGeom prst="rect">
            <a:avLst/>
          </a:prstGeom>
          <a:noFill/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16" fill="hold"/>
                                        <p:tgtEl>
                                          <p:spTgt spid="3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767830"/>
          </a:xfrm>
          <a:prstGeom prst="rect">
            <a:avLst/>
          </a:prstGeom>
        </p:spPr>
      </p:pic>
      <p:pic>
        <p:nvPicPr>
          <p:cNvPr id="13313" name="图片 10241" descr="200703261010565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2300" y="0"/>
            <a:ext cx="2171700" cy="68580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0243" name="表格 1024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315278" y="1235710"/>
          <a:ext cx="6934200" cy="4880610"/>
        </p:xfrm>
        <a:graphic>
          <a:graphicData uri="http://schemas.openxmlformats.org/drawingml/2006/table">
            <a:tbl>
              <a:tblPr/>
              <a:tblGrid>
                <a:gridCol w="1681163"/>
                <a:gridCol w="1976437"/>
                <a:gridCol w="3276600"/>
              </a:tblGrid>
              <a:tr h="51117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　繁衍情况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时 间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　　特 点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</a:tr>
              <a:tr h="631825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第一种恐龙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和狗一样大小，像鸵鸟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</a:tr>
              <a:tr h="160401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zh-CN" altLang="en-US" sz="2000" b="1"/>
                        <a:t>庞大的家族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数千万年后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两足奔跑、四足行走</a:t>
                      </a:r>
                      <a:endParaRPr lang="zh-CN" altLang="en-US" sz="2000" b="1">
                        <a:latin typeface="Times New Roman" panose="02020603050405020304" pitchFamily="2" charset="0"/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000" b="1"/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000" b="1">
                        <a:solidFill>
                          <a:srgbClr val="CC0000"/>
                        </a:solidFill>
                      </a:endParaRPr>
                    </a:p>
                    <a:p>
                      <a:pPr marL="0" lvl="0" indent="0">
                        <a:spcBef>
                          <a:spcPct val="0"/>
                        </a:spcBef>
                        <a:buNone/>
                      </a:pP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</a:tr>
              <a:tr h="1066800"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一些猎食性恐龙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</a:rPr>
                        <a:t>许许多多年后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>
                      <a:lvl1pPr marL="342900" lvl="0" indent="-3429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</a:tr>
              <a:tr h="1066800">
                <a:tc>
                  <a:txBody>
                    <a:bodyPr wrap="square"/>
                    <a:lstStyle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/>
                        <a:t>树栖恐龙</a:t>
                      </a:r>
                      <a:endParaRPr lang="zh-CN" altLang="en-US" sz="2000" b="1"/>
                    </a:p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/>
                        <a:t>陆生恐龙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lvl="0" indent="0" algn="ctr">
                        <a:spcBef>
                          <a:spcPct val="0"/>
                        </a:spcBef>
                        <a:buNone/>
                      </a:pPr>
                      <a:r>
                        <a:rPr lang="zh-CN" altLang="en-US" sz="2000" b="1">
                          <a:latin typeface="Times New Roman" panose="02020603050405020304" pitchFamily="2" charset="0"/>
                          <a:sym typeface="+mn-ea"/>
                        </a:rPr>
                        <a:t>许许多多年后</a:t>
                      </a: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  <a:tc>
                  <a:txBody>
                    <a:bodyPr wrap="square"/>
                    <a:lstStyle/>
                    <a:p>
                      <a:pPr marL="0" lvl="0" indent="0">
                        <a:buNone/>
                      </a:pPr>
                      <a:endParaRPr lang="zh-CN" altLang="en-US" sz="2000" b="1"/>
                    </a:p>
                  </a:txBody>
                  <a:tcPr vert="horz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FFC7"/>
                    </a:solidFill>
                  </a:tcPr>
                </a:tc>
              </a:tr>
            </a:tbl>
          </a:graphicData>
        </a:graphic>
      </p:graphicFrame>
      <p:sp>
        <p:nvSpPr>
          <p:cNvPr id="10265" name="文本框 10264"/>
          <p:cNvSpPr txBox="1"/>
          <p:nvPr/>
        </p:nvSpPr>
        <p:spPr>
          <a:xfrm>
            <a:off x="2095500" y="1875473"/>
            <a:ext cx="1905000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两亿三千万年</a:t>
            </a:r>
            <a:endParaRPr lang="zh-CN" altLang="en-US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6" name="文本框 10265"/>
          <p:cNvSpPr txBox="1"/>
          <p:nvPr/>
        </p:nvSpPr>
        <p:spPr>
          <a:xfrm>
            <a:off x="4000500" y="2820353"/>
            <a:ext cx="2895600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数十吨、身材小巧</a:t>
            </a:r>
            <a:endParaRPr lang="zh-CN" altLang="en-US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7" name="文本框 10266"/>
          <p:cNvSpPr txBox="1"/>
          <p:nvPr/>
        </p:nvSpPr>
        <p:spPr>
          <a:xfrm>
            <a:off x="4038600" y="4029710"/>
            <a:ext cx="2971800" cy="8540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骨骼中空、脑颅膨大</a:t>
            </a:r>
            <a:endParaRPr lang="zh-CN" altLang="en-US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前肢长长、体表长羽毛</a:t>
            </a:r>
            <a:endParaRPr lang="zh-CN" altLang="en-US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68" name="文本框 10267"/>
          <p:cNvSpPr txBox="1"/>
          <p:nvPr/>
        </p:nvSpPr>
        <p:spPr>
          <a:xfrm>
            <a:off x="4038600" y="3368675"/>
            <a:ext cx="3048000" cy="396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0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凶猛异常、温顺可爱</a:t>
            </a:r>
            <a:endParaRPr lang="zh-CN" altLang="en-US" sz="20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38600" y="5194300"/>
            <a:ext cx="247713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buNone/>
            </a:pPr>
            <a:r>
              <a:rPr lang="zh-CN" altLang="en-US" b="1">
                <a:solidFill>
                  <a:srgbClr val="C00000"/>
                </a:solidFill>
                <a:sym typeface="+mn-ea"/>
              </a:rPr>
              <a:t>跳跃、降落、滑翔</a:t>
            </a:r>
            <a:endParaRPr lang="zh-CN" altLang="en-US" b="1">
              <a:solidFill>
                <a:srgbClr val="C00000"/>
              </a:solidFill>
            </a:endParaRPr>
          </a:p>
          <a:p>
            <a:pPr marL="0" lvl="0" indent="0">
              <a:buNone/>
            </a:pPr>
            <a:r>
              <a:rPr lang="zh-CN" altLang="en-US" b="1">
                <a:solidFill>
                  <a:srgbClr val="C00000"/>
                </a:solidFill>
                <a:sym typeface="+mn-ea"/>
              </a:rPr>
              <a:t>奔跑</a:t>
            </a:r>
            <a:endParaRPr lang="zh-CN" altLang="en-US" b="1">
              <a:solidFill>
                <a:srgbClr val="C00000"/>
              </a:solidFill>
            </a:endParaRPr>
          </a:p>
          <a:p>
            <a:pPr marL="0" lvl="0" indent="0">
              <a:buNone/>
            </a:pPr>
            <a:r>
              <a:rPr lang="zh-CN" altLang="en-US" b="1">
                <a:solidFill>
                  <a:srgbClr val="C00000"/>
                </a:solidFill>
                <a:sym typeface="+mn-ea"/>
              </a:rPr>
              <a:t>主动飞行</a:t>
            </a:r>
            <a:endParaRPr lang="zh-CN" altLang="en-US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5595" y="487680"/>
            <a:ext cx="6313805" cy="583565"/>
          </a:xfrm>
          <a:prstGeom prst="rect">
            <a:avLst/>
          </a:prstGeom>
          <a:solidFill>
            <a:srgbClr val="DFFFC7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0000CC"/>
                </a:solidFill>
              </a:rPr>
              <a:t>同桌互读第四自然段，合作填空。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7186295"/>
          </a:xfrm>
          <a:prstGeom prst="rect">
            <a:avLst/>
          </a:prstGeom>
        </p:spPr>
      </p:pic>
      <p:pic>
        <p:nvPicPr>
          <p:cNvPr id="13316" name="初雪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58200" y="6324600"/>
            <a:ext cx="4572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6" name="文本框 1"/>
          <p:cNvSpPr txBox="1"/>
          <p:nvPr/>
        </p:nvSpPr>
        <p:spPr>
          <a:xfrm>
            <a:off x="234950" y="767715"/>
            <a:ext cx="8673465" cy="2030095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>
                <a:sym typeface="+mn-ea"/>
              </a:rPr>
              <a:t>●</a:t>
            </a:r>
            <a:r>
              <a:rPr lang="zh-CN" altLang="en-US" sz="360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课文的不少句子表达很准确，如“科学家们希望能够全面揭示这一历史进程”。找出这样的句子读-读， 说说自己的体会。</a:t>
            </a:r>
            <a:endParaRPr lang="zh-CN" altLang="en-US" sz="360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360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235" fill="hold"/>
                                        <p:tgtEl>
                                          <p:spTgt spid="13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767830"/>
          </a:xfrm>
          <a:prstGeom prst="rect">
            <a:avLst/>
          </a:prstGeom>
        </p:spPr>
      </p:pic>
      <p:sp>
        <p:nvSpPr>
          <p:cNvPr id="14337" name="矩形 11265"/>
          <p:cNvSpPr/>
          <p:nvPr/>
        </p:nvSpPr>
        <p:spPr>
          <a:xfrm>
            <a:off x="762000" y="532765"/>
            <a:ext cx="7597140" cy="4523105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ctr">
            <a:spAutoFit/>
          </a:bodyPr>
          <a:lstStyle/>
          <a:p>
            <a:r>
              <a:rPr lang="en-US" altLang="zh-CN" sz="360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① 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恐龙的         经过            演化，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         变成了凌空翱翔的鸟儿。</a:t>
            </a:r>
            <a:b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</a:br>
            <a:b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3600" b="1">
                <a:latin typeface="Calibri" panose="020F0502020204030204"/>
                <a:ea typeface="宋体" panose="02010600030101010101" pitchFamily="2" charset="-122"/>
              </a:rPr>
              <a:t>②            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与鸟类亲缘关系       的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 恐龙        长有羽毛。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3600" b="1">
                <a:latin typeface="Arial" panose="020B0604020202020204" pitchFamily="34" charset="0"/>
                <a:ea typeface="宋体" panose="02010600030101010101" pitchFamily="2" charset="-122"/>
              </a:rPr>
              <a:t>③        </a:t>
            </a:r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猎食性恐龙的身体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3600" b="1">
                <a:latin typeface="Arial" panose="020B0604020202020204" pitchFamily="34" charset="0"/>
                <a:ea typeface="宋体" panose="02010600030101010101" pitchFamily="2" charset="-122"/>
              </a:rPr>
              <a:t>     变小，长得也越来越像鸟类。 </a:t>
            </a:r>
            <a:endParaRPr lang="zh-CN" altLang="en-US" sz="36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7" name="文本框 11266"/>
          <p:cNvSpPr txBox="1"/>
          <p:nvPr/>
        </p:nvSpPr>
        <p:spPr>
          <a:xfrm>
            <a:off x="3108008" y="634683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一支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5168900" y="532765"/>
            <a:ext cx="175577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漫长的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1689100" y="2270760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一些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0" name="文本框 11269"/>
          <p:cNvSpPr txBox="1"/>
          <p:nvPr/>
        </p:nvSpPr>
        <p:spPr>
          <a:xfrm>
            <a:off x="5907405" y="2209800"/>
            <a:ext cx="14478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较近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1" name="文本框 11270"/>
          <p:cNvSpPr txBox="1"/>
          <p:nvPr/>
        </p:nvSpPr>
        <p:spPr>
          <a:xfrm>
            <a:off x="1440815" y="3810000"/>
            <a:ext cx="1219200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一些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2" name="文本框 11271"/>
          <p:cNvSpPr txBox="1"/>
          <p:nvPr/>
        </p:nvSpPr>
        <p:spPr>
          <a:xfrm>
            <a:off x="2472690" y="2781300"/>
            <a:ext cx="112776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应该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3" name="文本框 11272"/>
          <p:cNvSpPr txBox="1"/>
          <p:nvPr/>
        </p:nvSpPr>
        <p:spPr>
          <a:xfrm>
            <a:off x="1440815" y="1177925"/>
            <a:ext cx="1183640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最终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74" name="文本框 11273"/>
          <p:cNvSpPr txBox="1"/>
          <p:nvPr/>
        </p:nvSpPr>
        <p:spPr>
          <a:xfrm>
            <a:off x="6244590" y="3886200"/>
            <a:ext cx="126936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逐渐</a:t>
            </a:r>
            <a:endParaRPr lang="zh-CN" altLang="en-US" sz="3600" b="1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4346" name="Picture 2" descr="kl1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527270">
            <a:off x="6795770" y="3799840"/>
            <a:ext cx="2705100" cy="304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6" name="文本框 11275"/>
          <p:cNvSpPr txBox="1"/>
          <p:nvPr/>
        </p:nvSpPr>
        <p:spPr>
          <a:xfrm>
            <a:off x="1441450" y="5562600"/>
            <a:ext cx="5035550" cy="1106805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>
                <a:solidFill>
                  <a:srgbClr val="CC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（语言准确）</a:t>
            </a:r>
            <a:endParaRPr lang="zh-CN" altLang="en-US" sz="6600">
              <a:solidFill>
                <a:srgbClr val="CC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1267" grpId="0"/>
      <p:bldP spid="11268" grpId="0"/>
      <p:bldP spid="11269" grpId="0"/>
      <p:bldP spid="11270" grpId="0"/>
      <p:bldP spid="11271" grpId="0"/>
      <p:bldP spid="11272" grpId="0"/>
      <p:bldP spid="11273" grpId="0"/>
      <p:bldP spid="11274" grpId="0"/>
      <p:bldP spid="112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3365" cy="7204710"/>
          </a:xfrm>
          <a:prstGeom prst="rect">
            <a:avLst/>
          </a:prstGeom>
        </p:spPr>
      </p:pic>
      <p:sp>
        <p:nvSpPr>
          <p:cNvPr id="9218" name="内容占位符 9217"/>
          <p:cNvSpPr>
            <a:spLocks noGrp="1"/>
          </p:cNvSpPr>
          <p:nvPr>
            <p:ph idx="1"/>
          </p:nvPr>
        </p:nvSpPr>
        <p:spPr>
          <a:xfrm>
            <a:off x="0" y="523875"/>
            <a:ext cx="9144000" cy="5850890"/>
          </a:xfrm>
          <a:solidFill>
            <a:srgbClr val="DFFFC7"/>
          </a:solidFill>
          <a:ln>
            <a:solidFill>
              <a:srgbClr val="CC0000"/>
            </a:solidFill>
            <a:miter/>
          </a:ln>
        </p:spPr>
        <p:txBody>
          <a:bodyPr anchor="t"/>
          <a:lstStyle/>
          <a:p>
            <a:pPr>
              <a:buNone/>
            </a:pPr>
            <a:endParaRPr lang="en-US" altLang="zh-CN" sz="3600" b="1">
              <a:latin typeface="楷体_GB2312" pitchFamily="1" charset="-122"/>
              <a:ea typeface="楷体_GB2312" pitchFamily="1" charset="-122"/>
            </a:endParaRPr>
          </a:p>
          <a:p>
            <a:pPr>
              <a:buNone/>
            </a:pPr>
            <a:r>
              <a:rPr lang="zh-CN" altLang="en-US" sz="3600" b="1">
                <a:solidFill>
                  <a:srgbClr val="000066"/>
                </a:solidFill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数千万年后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它的后代繁衍成一个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形态各异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的庞大家族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有些恐龙像它们的祖先一样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两足奔跑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有些恐龙则用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四足行走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;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身长几十米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重达数十吨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有些恐龙则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身材小巧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体重不足几公斤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;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凶猛异常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是茹毛饮血的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食肉动物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endParaRPr lang="en-US" altLang="zh-CN" sz="3600" b="1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有些恐龙则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温顺可爱</a:t>
            </a:r>
            <a:r>
              <a:rPr lang="en-US" altLang="zh-CN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600" b="1">
                <a:solidFill>
                  <a:srgbClr val="0000CC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以植物为食</a:t>
            </a:r>
            <a:r>
              <a:rPr lang="zh-CN" altLang="en-US" sz="3600" b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600" b="1">
              <a:solidFill>
                <a:srgbClr val="CC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None/>
            </a:pPr>
            <a:endParaRPr lang="zh-CN" altLang="en-US" sz="3600" b="1">
              <a:solidFill>
                <a:srgbClr val="000066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219" name="文本框 9218"/>
          <p:cNvSpPr txBox="1"/>
          <p:nvPr/>
        </p:nvSpPr>
        <p:spPr>
          <a:xfrm>
            <a:off x="5638800" y="2942590"/>
            <a:ext cx="2362200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（生活习性）</a:t>
            </a:r>
            <a:endParaRPr lang="zh-CN" altLang="en-US" sz="2800" b="1">
              <a:solidFill>
                <a:srgbClr val="CC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0" name="文本框 9219"/>
          <p:cNvSpPr txBox="1"/>
          <p:nvPr/>
        </p:nvSpPr>
        <p:spPr>
          <a:xfrm>
            <a:off x="7294880" y="5521960"/>
            <a:ext cx="2001520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（性情）</a:t>
            </a:r>
            <a:endParaRPr lang="zh-CN" altLang="en-US" sz="2800" b="1">
              <a:solidFill>
                <a:srgbClr val="CC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文本框 9220"/>
          <p:cNvSpPr txBox="1"/>
          <p:nvPr/>
        </p:nvSpPr>
        <p:spPr>
          <a:xfrm>
            <a:off x="8001000" y="4323080"/>
            <a:ext cx="16764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400" b="1">
                <a:solidFill>
                  <a:srgbClr val="CC00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（体态）</a:t>
            </a:r>
            <a:endParaRPr lang="zh-CN" altLang="en-US" sz="2400" b="1">
              <a:solidFill>
                <a:srgbClr val="CC00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46425" y="1541145"/>
            <a:ext cx="36626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（总写）</a:t>
            </a:r>
            <a:endParaRPr lang="zh-CN" altLang="zh-CN" sz="4800" b="1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128270" y="1957705"/>
            <a:ext cx="921385" cy="46164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</a:rPr>
              <a:t>（</a:t>
            </a:r>
            <a:r>
              <a:rPr lang="zh-CN" altLang="en-US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分     写</a:t>
            </a:r>
            <a:r>
              <a:rPr lang="zh-CN" altLang="en-US" sz="4800" b="1">
                <a:solidFill>
                  <a:srgbClr val="FF0000"/>
                </a:solidFill>
              </a:rPr>
              <a:t>）</a:t>
            </a:r>
            <a:endParaRPr lang="zh-CN" altLang="en-US" sz="4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2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218">
                                            <p:txEl>
                                              <p:charRg st="2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218">
                                            <p:txEl>
                                              <p:charRg st="2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47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218">
                                            <p:txEl>
                                              <p:charRg st="47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218">
                                            <p:txEl>
                                              <p:charRg st="47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61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218">
                                            <p:txEl>
                                              <p:charRg st="61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9218">
                                            <p:txEl>
                                              <p:charRg st="61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218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218">
                                            <p:txEl>
                                              <p:charRg st="80" end="10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01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218">
                                            <p:txEl>
                                              <p:charRg st="101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218">
                                            <p:txEl>
                                              <p:charRg st="101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charRg st="124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218">
                                            <p:txEl>
                                              <p:charRg st="124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218">
                                            <p:txEl>
                                              <p:charRg st="124" end="1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101600"/>
            <a:ext cx="9143365" cy="7060565"/>
          </a:xfrm>
          <a:prstGeom prst="rect">
            <a:avLst/>
          </a:prstGeom>
          <a:solidFill>
            <a:srgbClr val="DFFFC7"/>
          </a:solidFill>
        </p:spPr>
      </p:pic>
      <p:sp>
        <p:nvSpPr>
          <p:cNvPr id="15361" name="标题 12289"/>
          <p:cNvSpPr>
            <a:spLocks noGrp="1"/>
          </p:cNvSpPr>
          <p:nvPr>
            <p:ph type="title"/>
          </p:nvPr>
        </p:nvSpPr>
        <p:spPr>
          <a:xfrm>
            <a:off x="-139700" y="635"/>
            <a:ext cx="915035" cy="825500"/>
          </a:xfrm>
        </p:spPr>
        <p:txBody>
          <a:bodyPr anchor="ctr"/>
          <a:lstStyle/>
          <a:p>
            <a:r>
              <a:rPr lang="zh-CN" altLang="zh-CN" sz="48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练</a:t>
            </a:r>
            <a:endParaRPr lang="zh-CN" altLang="zh-CN" sz="4800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15362" name="文本框 12291"/>
          <p:cNvSpPr txBox="1"/>
          <p:nvPr/>
        </p:nvSpPr>
        <p:spPr>
          <a:xfrm>
            <a:off x="561975" y="1181100"/>
            <a:ext cx="8353425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99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endParaRPr lang="en-US" altLang="zh-CN" sz="3600" b="1">
              <a:solidFill>
                <a:srgbClr val="00009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5363" name="矩形 12293"/>
          <p:cNvSpPr/>
          <p:nvPr/>
        </p:nvSpPr>
        <p:spPr>
          <a:xfrm>
            <a:off x="395288" y="1181100"/>
            <a:ext cx="8520112" cy="144526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小练笔</a:t>
            </a:r>
            <a:endParaRPr lang="zh-CN" altLang="en-US" sz="3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Arial" panose="020B0604020202020204" pitchFamily="34" charset="0"/>
                <a:ea typeface="宋体" panose="02010600030101010101" pitchFamily="2" charset="-122"/>
              </a:rPr>
              <a:t>读一读，注意加点的部分，再照样子写一段话。</a:t>
            </a:r>
            <a:endParaRPr lang="zh-CN" altLang="en-US" sz="28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    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1536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380" y="3067685"/>
            <a:ext cx="8669020" cy="307086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初雪.wma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458200" y="6324600"/>
            <a:ext cx="4572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" y="-36195"/>
            <a:ext cx="9164320" cy="713232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46050" y="1801495"/>
            <a:ext cx="8894445" cy="4523105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ea typeface="宋体" panose="02010600030101010101" pitchFamily="2" charset="-122"/>
              </a:rPr>
              <a:t>1、学习提问题和解决问题的方法。</a:t>
            </a:r>
            <a:endParaRPr lang="zh-CN" sz="3200">
              <a:ea typeface="宋体" panose="02010600030101010101" pitchFamily="2" charset="-122"/>
            </a:endParaRPr>
          </a:p>
          <a:p>
            <a:r>
              <a:rPr lang="zh-CN" sz="3200">
                <a:ea typeface="宋体" panose="02010600030101010101" pitchFamily="2" charset="-122"/>
              </a:rPr>
              <a:t>2、假如你是一个解说员，会怎样简明扼要地介绍恐龙飞向蓝天的演化过程?</a:t>
            </a:r>
            <a:endParaRPr lang="zh-CN" sz="3200">
              <a:ea typeface="宋体" panose="02010600030101010101" pitchFamily="2" charset="-122"/>
            </a:endParaRPr>
          </a:p>
          <a:p>
            <a:r>
              <a:rPr lang="zh-CN" sz="3200">
                <a:ea typeface="宋体" panose="02010600030101010101" pitchFamily="2" charset="-122"/>
              </a:rPr>
              <a:t>3、阅读链接——资料袋</a:t>
            </a:r>
            <a:endParaRPr lang="zh-CN" sz="3200">
              <a:ea typeface="宋体" panose="02010600030101010101" pitchFamily="2" charset="-122"/>
            </a:endParaRPr>
          </a:p>
          <a:p>
            <a:r>
              <a:rPr lang="zh-CN" sz="3200">
                <a:ea typeface="宋体" panose="02010600030101010101" pitchFamily="2" charset="-122"/>
              </a:rPr>
              <a:t>4、综合性学习：走近恐龙世界</a:t>
            </a:r>
            <a:endParaRPr lang="zh-CN" sz="3200">
              <a:ea typeface="宋体" panose="02010600030101010101" pitchFamily="2" charset="-122"/>
            </a:endParaRPr>
          </a:p>
          <a:p>
            <a:r>
              <a:rPr lang="zh-CN" sz="3200">
                <a:ea typeface="宋体" panose="02010600030101010101" pitchFamily="2" charset="-122"/>
              </a:rPr>
              <a:t>通过书籍或网络搜索有关恐龙的资料，也可利用假期走进云南禄丰的恐龙化石博物馆参观，把自己的发现写出来。</a:t>
            </a:r>
            <a:endParaRPr lang="zh-CN" sz="3200">
              <a:ea typeface="宋体" panose="02010600030101010101" pitchFamily="2" charset="-122"/>
            </a:endParaRPr>
          </a:p>
          <a:p>
            <a:endParaRPr lang="zh-CN" altLang="en-US" sz="3200"/>
          </a:p>
        </p:txBody>
      </p:sp>
      <p:sp>
        <p:nvSpPr>
          <p:cNvPr id="3" name="文本框 2"/>
          <p:cNvSpPr txBox="1"/>
          <p:nvPr/>
        </p:nvSpPr>
        <p:spPr>
          <a:xfrm>
            <a:off x="21590" y="74930"/>
            <a:ext cx="203263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检学</a:t>
            </a:r>
            <a:endParaRPr lang="zh-CN" altLang="en-US" sz="6600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235" fill="hold"/>
                                        <p:tgtEl>
                                          <p:spTgt spid="13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960235"/>
          </a:xfrm>
          <a:prstGeom prst="rect">
            <a:avLst/>
          </a:prstGeom>
        </p:spPr>
      </p:pic>
      <p:pic>
        <p:nvPicPr>
          <p:cNvPr id="13316" name="初雪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458200" y="6324600"/>
            <a:ext cx="4572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6" name="文本框 1"/>
          <p:cNvSpPr txBox="1"/>
          <p:nvPr/>
        </p:nvSpPr>
        <p:spPr>
          <a:xfrm>
            <a:off x="98425" y="817563"/>
            <a:ext cx="8947150" cy="5907087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</a:rPr>
              <a:t>科学界存在着多种解释鸟类起源的假说。有人认为鸟类起源于一种早期鳄形动物，也有人提出鸟类源自一类叫作“槽齿类”的爬行动物，还有人推测鸟类由兽脚类恐龙演化而来。1996年以来，在我国辽西及其周边地区，发现了许多保存有羽毛的恐龙化石。有后肢修长的尾羽龙、体态臃肿的北票龙、满嘴利牙的中国鸟龙、身体小巧的小盗龙，还有耀龙、近鸟龙等。这些恐龙，有的身披纤维状的原始羽毛，有的身披五颜六色的片状羽毛，为科学界解答鸟类起源问题提供了重要依据。</a:t>
            </a:r>
            <a:endParaRPr lang="zh-CN" altLang="en-US" sz="28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387" name="文本框 1"/>
          <p:cNvSpPr txBox="1"/>
          <p:nvPr/>
        </p:nvSpPr>
        <p:spPr>
          <a:xfrm>
            <a:off x="336550" y="90805"/>
            <a:ext cx="15703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600" b="1">
                <a:solidFill>
                  <a:srgbClr val="0066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资料袋</a:t>
            </a:r>
            <a:endParaRPr lang="zh-CN" altLang="en-US" sz="3600" b="1">
              <a:solidFill>
                <a:srgbClr val="0066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235" fill="hold"/>
                                        <p:tgtEl>
                                          <p:spTgt spid="13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-101600"/>
            <a:ext cx="9143365" cy="7060565"/>
          </a:xfrm>
          <a:prstGeom prst="rect">
            <a:avLst/>
          </a:prstGeom>
          <a:solidFill>
            <a:srgbClr val="DFFFC7"/>
          </a:solidFill>
        </p:spPr>
      </p:pic>
      <p:sp>
        <p:nvSpPr>
          <p:cNvPr id="15362" name="文本框 12291"/>
          <p:cNvSpPr txBox="1"/>
          <p:nvPr/>
        </p:nvSpPr>
        <p:spPr>
          <a:xfrm>
            <a:off x="561975" y="1181100"/>
            <a:ext cx="8353425" cy="7239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15000"/>
              </a:lnSpc>
            </a:pPr>
            <a:r>
              <a:rPr lang="en-US" altLang="zh-CN" sz="3600" b="1">
                <a:solidFill>
                  <a:srgbClr val="000099"/>
                </a:solidFill>
                <a:latin typeface="楷体_GB2312" pitchFamily="1" charset="-122"/>
                <a:ea typeface="楷体_GB2312" pitchFamily="1" charset="-122"/>
              </a:rPr>
              <a:t>    </a:t>
            </a:r>
            <a:endParaRPr lang="en-US" altLang="zh-CN" sz="3600" b="1">
              <a:solidFill>
                <a:srgbClr val="000099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77440" y="2472055"/>
            <a:ext cx="4723130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b="1">
                <a:solidFill>
                  <a:srgbClr val="FF6600"/>
                </a:solidFill>
                <a:latin typeface="华文楷体" panose="02010600040101010101" charset="-122"/>
                <a:ea typeface="华文楷体" panose="02010600040101010101" charset="-122"/>
              </a:rPr>
              <a:t>谢谢聆听</a:t>
            </a:r>
            <a:endParaRPr lang="zh-CN" altLang="en-US" sz="8800" b="1">
              <a:solidFill>
                <a:srgbClr val="FF6600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919595"/>
          </a:xfrm>
          <a:prstGeom prst="rect">
            <a:avLst/>
          </a:prstGeom>
          <a:solidFill>
            <a:srgbClr val="DFFFC7"/>
          </a:solidFill>
        </p:spPr>
      </p:pic>
      <p:sp>
        <p:nvSpPr>
          <p:cNvPr id="10241" name="标题 8193"/>
          <p:cNvSpPr>
            <a:spLocks noGrp="1"/>
          </p:cNvSpPr>
          <p:nvPr>
            <p:ph type="title"/>
          </p:nvPr>
        </p:nvSpPr>
        <p:spPr>
          <a:xfrm>
            <a:off x="863600" y="274955"/>
            <a:ext cx="7315200" cy="1143000"/>
          </a:xfrm>
          <a:solidFill>
            <a:srgbClr val="DFFFC7"/>
          </a:solidFill>
        </p:spPr>
        <p:txBody>
          <a:bodyPr anchor="ctr"/>
          <a:lstStyle/>
          <a:p>
            <a:r>
              <a:rPr lang="zh-CN" altLang="zh-CN" sz="3600" b="1">
                <a:solidFill>
                  <a:srgbClr val="0000CC"/>
                </a:solidFill>
              </a:rPr>
              <a:t>读下面的句子，注意红色的生字。</a:t>
            </a:r>
            <a:endParaRPr lang="zh-CN" altLang="zh-CN" sz="3600" b="1">
              <a:solidFill>
                <a:srgbClr val="0000CC"/>
              </a:solidFill>
            </a:endParaRPr>
          </a:p>
        </p:txBody>
      </p:sp>
      <p:sp>
        <p:nvSpPr>
          <p:cNvPr id="10242" name="文本占位符 8194"/>
          <p:cNvSpPr>
            <a:spLocks noGrp="1"/>
          </p:cNvSpPr>
          <p:nvPr>
            <p:ph idx="1"/>
          </p:nvPr>
        </p:nvSpPr>
        <p:spPr>
          <a:xfrm>
            <a:off x="212090" y="1600200"/>
            <a:ext cx="8698230" cy="4526280"/>
          </a:xfrm>
          <a:solidFill>
            <a:srgbClr val="DFFFC7"/>
          </a:solidFill>
        </p:spPr>
        <p:txBody>
          <a:bodyPr anchor="t"/>
          <a:lstStyle/>
          <a:p>
            <a:r>
              <a:rPr lang="zh-CN" altLang="zh-CN"/>
              <a:t>1、鸟类</a:t>
            </a:r>
            <a:r>
              <a:rPr lang="zh-CN" altLang="zh-CN">
                <a:solidFill>
                  <a:srgbClr val="C00000"/>
                </a:solidFill>
              </a:rPr>
              <a:t>不仅</a:t>
            </a:r>
            <a:r>
              <a:rPr lang="zh-CN" altLang="zh-CN"/>
              <a:t>和恐龙有亲缘关系，而且很可能就是一种小型恐龙的后裔。</a:t>
            </a:r>
            <a:endParaRPr lang="zh-CN" altLang="zh-CN"/>
          </a:p>
          <a:p>
            <a:r>
              <a:rPr lang="zh-CN" altLang="zh-CN"/>
              <a:t>2、辽西的发现向世人展示了恐龙长羽毛的证据，给这幅古生物学家们</a:t>
            </a:r>
            <a:r>
              <a:rPr lang="zh-CN" altLang="zh-CN" u="sng">
                <a:solidFill>
                  <a:srgbClr val="C00000"/>
                </a:solidFill>
              </a:rPr>
              <a:t>描</a:t>
            </a:r>
            <a:r>
              <a:rPr lang="zh-CN" altLang="zh-CN" u="sng"/>
              <a:t>绘</a:t>
            </a:r>
            <a:r>
              <a:rPr lang="zh-CN" altLang="zh-CN"/>
              <a:t>的画卷涂上了“点睛” 之笔。</a:t>
            </a:r>
            <a:endParaRPr lang="zh-CN" altLang="zh-CN"/>
          </a:p>
          <a:p>
            <a:r>
              <a:rPr lang="zh-CN" altLang="zh-CN"/>
              <a:t>3、让我们穿越时空</a:t>
            </a:r>
            <a:r>
              <a:rPr lang="zh-CN" altLang="zh-CN" u="sng">
                <a:solidFill>
                  <a:srgbClr val="C00000"/>
                </a:solidFill>
              </a:rPr>
              <a:t>隧</a:t>
            </a:r>
            <a:r>
              <a:rPr lang="zh-CN" altLang="zh-CN" u="sng"/>
              <a:t>道</a:t>
            </a:r>
            <a:r>
              <a:rPr lang="zh-CN" altLang="zh-CN"/>
              <a:t>，访问中生代的地球。</a:t>
            </a:r>
            <a:endParaRPr lang="zh-CN" altLang="zh-CN"/>
          </a:p>
          <a:p>
            <a:r>
              <a:rPr lang="zh-CN" altLang="zh-CN"/>
              <a:t>4、它的后代</a:t>
            </a:r>
            <a:r>
              <a:rPr lang="zh-CN" altLang="zh-CN" u="sng"/>
              <a:t>繁</a:t>
            </a:r>
            <a:r>
              <a:rPr lang="zh-CN" altLang="zh-CN" u="sng">
                <a:solidFill>
                  <a:srgbClr val="C00000"/>
                </a:solidFill>
              </a:rPr>
              <a:t>衍</a:t>
            </a:r>
            <a:r>
              <a:rPr lang="zh-CN" altLang="zh-CN"/>
              <a:t>成一个形态各异的庞大家族。</a:t>
            </a:r>
            <a:endParaRPr lang="zh-CN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141605" y="335915"/>
            <a:ext cx="11728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查</a:t>
            </a:r>
            <a:endParaRPr lang="zh-CN" altLang="en-US" sz="6600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6515" y="-635"/>
            <a:ext cx="9326245" cy="7061835"/>
          </a:xfrm>
          <a:prstGeom prst="rect">
            <a:avLst/>
          </a:prstGeom>
        </p:spPr>
      </p:pic>
      <p:sp>
        <p:nvSpPr>
          <p:cNvPr id="10242" name="文本占位符 8194"/>
          <p:cNvSpPr>
            <a:spLocks noGrp="1"/>
          </p:cNvSpPr>
          <p:nvPr>
            <p:ph idx="1"/>
          </p:nvPr>
        </p:nvSpPr>
        <p:spPr>
          <a:xfrm>
            <a:off x="231775" y="276225"/>
            <a:ext cx="8566785" cy="4019550"/>
          </a:xfrm>
          <a:solidFill>
            <a:srgbClr val="DFFFC7"/>
          </a:solidFill>
        </p:spPr>
        <p:txBody>
          <a:bodyPr anchor="t"/>
          <a:lstStyle/>
          <a:p>
            <a:r>
              <a:rPr lang="en-US" altLang="zh-CN"/>
              <a:t>5.</a:t>
            </a:r>
            <a:r>
              <a:rPr lang="zh-CN" altLang="zh-CN"/>
              <a:t>有些恐龙身长几十米，重达</a:t>
            </a:r>
            <a:r>
              <a:rPr lang="zh-CN" altLang="zh-CN" u="sng"/>
              <a:t>数十</a:t>
            </a:r>
            <a:r>
              <a:rPr lang="zh-CN" altLang="zh-CN" u="sng">
                <a:solidFill>
                  <a:srgbClr val="C00000"/>
                </a:solidFill>
              </a:rPr>
              <a:t>吨</a:t>
            </a:r>
            <a:r>
              <a:rPr lang="zh-CN" altLang="zh-CN"/>
              <a:t>，有些恐龙则身材小巧，体重不足几</a:t>
            </a:r>
            <a:r>
              <a:rPr lang="zh-CN" altLang="zh-CN" u="sng"/>
              <a:t>公</a:t>
            </a:r>
            <a:r>
              <a:rPr lang="zh-CN" altLang="zh-CN" u="sng">
                <a:solidFill>
                  <a:srgbClr val="C00000"/>
                </a:solidFill>
              </a:rPr>
              <a:t>斤</a:t>
            </a:r>
            <a:r>
              <a:rPr lang="zh-CN" altLang="zh-CN"/>
              <a:t>。</a:t>
            </a:r>
            <a:endParaRPr lang="zh-CN" altLang="zh-CN"/>
          </a:p>
          <a:p>
            <a:r>
              <a:rPr lang="zh-CN" altLang="zh-CN"/>
              <a:t>6、</a:t>
            </a:r>
            <a:r>
              <a:rPr lang="zh-CN" altLang="zh-CN" u="sng"/>
              <a:t>脑</a:t>
            </a:r>
            <a:r>
              <a:rPr lang="zh-CN" altLang="zh-CN" u="sng">
                <a:solidFill>
                  <a:srgbClr val="C00000"/>
                </a:solidFill>
              </a:rPr>
              <a:t>颅膨</a:t>
            </a:r>
            <a:r>
              <a:rPr lang="zh-CN" altLang="zh-CN" u="sng"/>
              <a:t>大</a:t>
            </a:r>
            <a:r>
              <a:rPr lang="zh-CN" altLang="zh-CN"/>
              <a:t>，行动敏捷。</a:t>
            </a:r>
            <a:endParaRPr lang="zh-CN" altLang="zh-CN"/>
          </a:p>
          <a:p>
            <a:r>
              <a:rPr lang="zh-CN" altLang="zh-CN"/>
              <a:t>7、这些</a:t>
            </a:r>
            <a:r>
              <a:rPr lang="zh-CN" altLang="zh-CN" u="sng"/>
              <a:t>树</a:t>
            </a:r>
            <a:r>
              <a:rPr lang="zh-CN" altLang="zh-CN" u="sng">
                <a:solidFill>
                  <a:srgbClr val="C00000"/>
                </a:solidFill>
              </a:rPr>
              <a:t>栖</a:t>
            </a:r>
            <a:r>
              <a:rPr lang="zh-CN" altLang="zh-CN"/>
              <a:t>的恐龙在树木之间跳跃、降落，慢慢具备了滑翔能力，并最终能够主动飞行。</a:t>
            </a:r>
            <a:endParaRPr lang="zh-CN" altLang="zh-CN"/>
          </a:p>
          <a:p>
            <a:r>
              <a:rPr lang="zh-CN" altLang="zh-CN"/>
              <a:t>8.它们飞向了蓝天，从此</a:t>
            </a:r>
            <a:r>
              <a:rPr lang="zh-CN" altLang="zh-CN" u="sng"/>
              <a:t>开</a:t>
            </a:r>
            <a:r>
              <a:rPr lang="zh-CN" altLang="zh-CN" u="sng">
                <a:solidFill>
                  <a:srgbClr val="C00000"/>
                </a:solidFill>
              </a:rPr>
              <a:t>辟</a:t>
            </a:r>
            <a:r>
              <a:rPr lang="zh-CN" altLang="zh-CN"/>
              <a:t>了一个</a:t>
            </a:r>
            <a:r>
              <a:rPr lang="zh-CN" altLang="zh-CN" u="sng">
                <a:solidFill>
                  <a:srgbClr val="C00000"/>
                </a:solidFill>
              </a:rPr>
              <a:t>崭</a:t>
            </a:r>
            <a:r>
              <a:rPr lang="zh-CN" altLang="zh-CN" u="sng"/>
              <a:t>新</a:t>
            </a:r>
            <a:r>
              <a:rPr lang="zh-CN" altLang="zh-CN"/>
              <a:t>的生活天地。</a:t>
            </a:r>
            <a:endParaRPr lang="zh-CN" altLang="zh-CN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92735" y="4763135"/>
            <a:ext cx="8505190" cy="1753235"/>
          </a:xfrm>
          <a:prstGeom prst="rect">
            <a:avLst/>
          </a:prstGeom>
          <a:solidFill>
            <a:srgbClr val="DFFFC7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>
                <a:solidFill>
                  <a:srgbClr val="0000CC"/>
                </a:solidFill>
                <a:sym typeface="+mn-ea"/>
              </a:rPr>
              <a:t>我会认：</a:t>
            </a:r>
            <a:endParaRPr lang="zh-CN" altLang="en-US" sz="3600">
              <a:solidFill>
                <a:srgbClr val="C00000"/>
              </a:solidFill>
              <a:sym typeface="+mn-ea"/>
            </a:endParaRPr>
          </a:p>
          <a:p>
            <a:pPr algn="dist"/>
            <a:r>
              <a:rPr lang="zh-CN" altLang="en-US" sz="3600">
                <a:solidFill>
                  <a:srgbClr val="C00000"/>
                </a:solidFill>
                <a:sym typeface="+mn-ea"/>
              </a:rPr>
              <a:t>钝仅描隧衍吨斤颅膨捷栖辟崭</a:t>
            </a:r>
            <a:endParaRPr lang="zh-CN" altLang="en-US" sz="36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algn="dist"/>
            <a:endParaRPr lang="zh-CN" altLang="en-US" sz="3600">
              <a:solidFill>
                <a:srgbClr val="C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940550"/>
          </a:xfrm>
          <a:prstGeom prst="rect">
            <a:avLst/>
          </a:prstGeom>
        </p:spPr>
      </p:pic>
      <p:pic>
        <p:nvPicPr>
          <p:cNvPr id="17410" name="Picture 2" descr="马门溪龙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" y="1267460"/>
            <a:ext cx="8961755" cy="5439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44475" y="457200"/>
            <a:ext cx="8503285" cy="645160"/>
          </a:xfrm>
          <a:prstGeom prst="rect">
            <a:avLst/>
          </a:prstGeom>
          <a:solidFill>
            <a:srgbClr val="DFFFC7"/>
          </a:solidFill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2.</a:t>
            </a:r>
            <a:r>
              <a:rPr lang="zh-CN" altLang="en-US" sz="3600">
                <a:solidFill>
                  <a:srgbClr val="0000CC"/>
                </a:solidFill>
                <a:latin typeface="楷体" panose="02010609060101010101" charset="-122"/>
                <a:ea typeface="楷体" panose="02010609060101010101" charset="-122"/>
              </a:rPr>
              <a:t>组内交流课前搜集到的有关恐龙的资料。</a:t>
            </a:r>
            <a:endParaRPr lang="zh-CN" altLang="en-US" sz="3600">
              <a:solidFill>
                <a:srgbClr val="0000CC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75" y="1354455"/>
            <a:ext cx="8655685" cy="5264785"/>
          </a:xfrm>
          <a:prstGeom prst="rect">
            <a:avLst/>
          </a:prstGeom>
        </p:spPr>
      </p:pic>
      <p:pic>
        <p:nvPicPr>
          <p:cNvPr id="18434" name="Picture 2" descr="bawanglong"/>
          <p:cNvPicPr>
            <a:picLocks noGrp="1"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1413510"/>
            <a:ext cx="8569960" cy="52933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7103110"/>
          </a:xfrm>
          <a:prstGeom prst="rect">
            <a:avLst/>
          </a:prstGeom>
        </p:spPr>
      </p:pic>
      <p:pic>
        <p:nvPicPr>
          <p:cNvPr id="5122" name="图片 5121" descr="013000003359341239967123171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3581400"/>
            <a:ext cx="4724400" cy="3276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文本框 5122"/>
          <p:cNvSpPr txBox="1"/>
          <p:nvPr/>
        </p:nvSpPr>
        <p:spPr>
          <a:xfrm>
            <a:off x="76200" y="3962400"/>
            <a:ext cx="4083050" cy="829945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66"/>
                </a:solidFill>
                <a:latin typeface="Arial" panose="020B0604020202020204" pitchFamily="34" charset="0"/>
                <a:ea typeface="楷体_GB2312" pitchFamily="1" charset="-122"/>
              </a:rPr>
              <a:t>凶猛的霸王龙</a:t>
            </a:r>
            <a:endParaRPr lang="zh-CN" altLang="en-US" sz="4800" b="1">
              <a:solidFill>
                <a:srgbClr val="000066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sp>
        <p:nvSpPr>
          <p:cNvPr id="5124" name="文本框 5123"/>
          <p:cNvSpPr txBox="1"/>
          <p:nvPr/>
        </p:nvSpPr>
        <p:spPr>
          <a:xfrm>
            <a:off x="5257800" y="1600200"/>
            <a:ext cx="3886200" cy="193802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66"/>
                </a:solidFill>
                <a:latin typeface="Arial" panose="020B0604020202020204" pitchFamily="34" charset="0"/>
                <a:ea typeface="楷体_GB2312" pitchFamily="1" charset="-122"/>
              </a:rPr>
              <a:t>笨重、迟钝的</a:t>
            </a:r>
            <a:endParaRPr lang="zh-CN" altLang="en-US" sz="4800" b="1">
              <a:solidFill>
                <a:srgbClr val="000066"/>
              </a:solidFill>
              <a:latin typeface="Arial" panose="020B0604020202020204" pitchFamily="34" charset="0"/>
              <a:ea typeface="楷体_GB2312" pitchFamily="1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66"/>
                </a:solidFill>
                <a:latin typeface="Arial" panose="020B0604020202020204" pitchFamily="34" charset="0"/>
                <a:ea typeface="楷体_GB2312" pitchFamily="1" charset="-122"/>
              </a:rPr>
              <a:t>马门溪龙</a:t>
            </a:r>
            <a:endParaRPr lang="zh-CN" altLang="en-US" sz="4800" b="1">
              <a:solidFill>
                <a:srgbClr val="000066"/>
              </a:solidFill>
              <a:latin typeface="Arial" panose="020B0604020202020204" pitchFamily="34" charset="0"/>
              <a:ea typeface="楷体_GB2312" pitchFamily="1" charset="-122"/>
            </a:endParaRPr>
          </a:p>
        </p:txBody>
      </p:sp>
      <p:pic>
        <p:nvPicPr>
          <p:cNvPr id="5125" name="图片 5124" descr="xin_1904031911367653228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48200" cy="3962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-100965" y="-80010"/>
            <a:ext cx="99504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</a:rPr>
              <a:t>引</a:t>
            </a:r>
            <a:endParaRPr lang="zh-CN" altLang="en-US" sz="6600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929755"/>
          </a:xfrm>
          <a:prstGeom prst="rect">
            <a:avLst/>
          </a:prstGeom>
        </p:spPr>
      </p:pic>
      <p:sp>
        <p:nvSpPr>
          <p:cNvPr id="6146" name="文本框 6145"/>
          <p:cNvSpPr txBox="1"/>
          <p:nvPr/>
        </p:nvSpPr>
        <p:spPr>
          <a:xfrm>
            <a:off x="203200" y="5662930"/>
            <a:ext cx="3276600" cy="823913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轻灵的鸽子</a:t>
            </a:r>
            <a:endParaRPr lang="zh-CN" altLang="en-US" sz="48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7" name="文本框 6146"/>
          <p:cNvSpPr txBox="1"/>
          <p:nvPr/>
        </p:nvSpPr>
        <p:spPr>
          <a:xfrm>
            <a:off x="4419600" y="1600200"/>
            <a:ext cx="4800600" cy="823913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000066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五彩斑斓的孔雀</a:t>
            </a:r>
            <a:endParaRPr lang="zh-CN" altLang="en-US" sz="4800" b="1">
              <a:solidFill>
                <a:srgbClr val="000066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8" name="图片 6147" descr="u=2468400631,1213018213&amp;fm=0&amp;gp=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4790" y="2055495"/>
            <a:ext cx="5029200" cy="3429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6148" descr="498a46374fc27fcba2cc2b6c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120" y="2672080"/>
            <a:ext cx="4708525" cy="4104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11760" y="86360"/>
            <a:ext cx="2289810" cy="1106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探</a:t>
            </a:r>
            <a:r>
              <a:rPr lang="en-US" altLang="zh-CN" sz="66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-</a:t>
            </a:r>
            <a:r>
              <a:rPr lang="zh-CN" altLang="en-US" sz="6600" b="1">
                <a:solidFill>
                  <a:srgbClr val="FF0000"/>
                </a:solidFill>
                <a:latin typeface="隶书" panose="02010509060101010101" charset="-122"/>
                <a:ea typeface="隶书" panose="02010509060101010101" charset="-122"/>
                <a:cs typeface="隶书" panose="02010509060101010101" charset="-122"/>
              </a:rPr>
              <a:t>导</a:t>
            </a:r>
            <a:endParaRPr lang="zh-CN" altLang="en-US" sz="6600" b="1">
              <a:solidFill>
                <a:srgbClr val="FF0000"/>
              </a:solidFill>
              <a:latin typeface="隶书" panose="02010509060101010101" charset="-122"/>
              <a:ea typeface="隶书" panose="02010509060101010101" charset="-122"/>
              <a:cs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858635"/>
          </a:xfrm>
          <a:prstGeom prst="rect">
            <a:avLst/>
          </a:prstGeom>
        </p:spPr>
      </p:pic>
      <p:sp>
        <p:nvSpPr>
          <p:cNvPr id="7170" name="文本框 7169"/>
          <p:cNvSpPr txBox="1"/>
          <p:nvPr/>
        </p:nvSpPr>
        <p:spPr>
          <a:xfrm>
            <a:off x="495300" y="762000"/>
            <a:ext cx="8153400" cy="378460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800" b="1">
                <a:latin typeface="楷体_GB2312" pitchFamily="1" charset="-122"/>
                <a:ea typeface="楷体_GB2312" pitchFamily="1" charset="-122"/>
              </a:rPr>
              <a:t>二者似乎毫不相干，但近年来发现的大量</a:t>
            </a:r>
            <a:r>
              <a:rPr lang="en-US" altLang="zh-CN" sz="4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化石</a:t>
            </a:r>
            <a:r>
              <a:rPr lang="en-US" altLang="zh-CN" sz="4800" b="1">
                <a:latin typeface="楷体_GB2312" pitchFamily="1" charset="-122"/>
                <a:ea typeface="楷体_GB2312" pitchFamily="1" charset="-122"/>
              </a:rPr>
              <a:t>显示:在中生代时期，</a:t>
            </a:r>
            <a:r>
              <a:rPr lang="en-US" altLang="zh-CN" sz="4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恐龙</a:t>
            </a:r>
            <a:r>
              <a:rPr lang="en-US" altLang="zh-CN" sz="4800" b="1">
                <a:latin typeface="楷体_GB2312" pitchFamily="1" charset="-122"/>
                <a:ea typeface="楷体_GB2312" pitchFamily="1" charset="-122"/>
              </a:rPr>
              <a:t>的一支经过漫长的演化，最终变成了凌空翱翔的</a:t>
            </a:r>
            <a:r>
              <a:rPr lang="en-US" altLang="zh-CN" sz="4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鸟儿</a:t>
            </a:r>
            <a:r>
              <a:rPr lang="en-US" altLang="zh-CN" sz="4800" b="1">
                <a:latin typeface="楷体_GB2312" pitchFamily="1" charset="-122"/>
                <a:ea typeface="楷体_GB2312" pitchFamily="1" charset="-122"/>
              </a:rPr>
              <a:t>。</a:t>
            </a:r>
            <a:endParaRPr lang="en-US" altLang="zh-CN" sz="4800" b="1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8194" name="Picture 4" descr="建龙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0975" y="4421188"/>
            <a:ext cx="3781425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8195" descr="2009060909195383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65725" y="4327525"/>
            <a:ext cx="3744913" cy="2303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901440" y="4947285"/>
            <a:ext cx="981075" cy="13220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80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→</a:t>
            </a:r>
            <a:endParaRPr lang="zh-CN" altLang="en-US" sz="80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21" name="文本框 2"/>
          <p:cNvSpPr txBox="1"/>
          <p:nvPr/>
        </p:nvSpPr>
        <p:spPr>
          <a:xfrm>
            <a:off x="2965450" y="762000"/>
            <a:ext cx="2852738" cy="8302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毫不相干</a:t>
            </a:r>
            <a:endParaRPr lang="zh-CN" altLang="en-US" sz="4800" b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9222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2636500" y="119761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0"/>
            <a:ext cx="9143365" cy="6929755"/>
          </a:xfrm>
          <a:prstGeom prst="rect">
            <a:avLst/>
          </a:prstGeom>
        </p:spPr>
      </p:pic>
      <p:sp>
        <p:nvSpPr>
          <p:cNvPr id="6146" name="文本框 1"/>
          <p:cNvSpPr txBox="1"/>
          <p:nvPr/>
        </p:nvSpPr>
        <p:spPr>
          <a:xfrm>
            <a:off x="875665" y="145415"/>
            <a:ext cx="7573010" cy="52197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800" b="1">
                <a:solidFill>
                  <a:srgbClr val="0000CC"/>
                </a:solidFill>
                <a:sym typeface="+mn-ea"/>
              </a:rPr>
              <a:t>默读课文，把不懂的问题写下来，并试着解决。</a:t>
            </a:r>
            <a:endParaRPr lang="zh-CN" altLang="en-US" sz="2800" b="1">
              <a:solidFill>
                <a:srgbClr val="0000CC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9215" y="1088390"/>
            <a:ext cx="9074785" cy="4523105"/>
          </a:xfrm>
          <a:prstGeom prst="rect">
            <a:avLst/>
          </a:prstGeom>
          <a:solidFill>
            <a:srgbClr val="DFFFC7"/>
          </a:solidFill>
        </p:spPr>
        <p:txBody>
          <a:bodyPr wrap="square" rtlCol="0">
            <a:spAutoFit/>
          </a:bodyPr>
          <a:lstStyle/>
          <a:p>
            <a:r>
              <a:rPr lang="zh-CN" altLang="en-US" sz="3600"/>
              <a:t>1.科学家探究恐龙演变成鸟的过程是怎样的？</a:t>
            </a:r>
            <a:endParaRPr lang="zh-CN" altLang="en-US" sz="3600"/>
          </a:p>
          <a:p>
            <a:r>
              <a:rPr lang="zh-CN" altLang="en-US" sz="3600"/>
              <a:t>2.化石为什么能证明恐龙变成了鸟？</a:t>
            </a:r>
            <a:endParaRPr lang="zh-CN" altLang="en-US" sz="3600"/>
          </a:p>
          <a:p>
            <a:r>
              <a:rPr lang="zh-CN" altLang="en-US" sz="3600"/>
              <a:t>3.恐龙是怎么演变成鸟的？</a:t>
            </a:r>
            <a:endParaRPr lang="zh-CN" altLang="en-US" sz="3600"/>
          </a:p>
          <a:p>
            <a:r>
              <a:rPr lang="zh-CN" altLang="en-US" sz="3600"/>
              <a:t>4.恐龙变成鸟经历了多少年？</a:t>
            </a:r>
            <a:endParaRPr lang="zh-CN" altLang="en-US" sz="3600"/>
          </a:p>
          <a:p>
            <a:r>
              <a:rPr lang="zh-CN" altLang="en-US" sz="3600"/>
              <a:t>5.为什么说辽西的发现给这幅古生物学家们描绘的画卷涂上了“点睛” 之笔？</a:t>
            </a:r>
            <a:endParaRPr lang="zh-CN" altLang="en-US" sz="3600"/>
          </a:p>
          <a:p>
            <a:r>
              <a:rPr lang="zh-CN" altLang="en-US" sz="3600"/>
              <a:t>6.“鸟类起源于恐龙”的假说是谁提出来的？</a:t>
            </a:r>
            <a:endParaRPr lang="zh-CN" altLang="en-US" sz="3600"/>
          </a:p>
          <a:p>
            <a:r>
              <a:rPr lang="zh-CN" altLang="en-US" sz="3600"/>
              <a:t>……</a:t>
            </a:r>
            <a:endParaRPr lang="zh-CN" altLang="en-US" sz="3600"/>
          </a:p>
        </p:txBody>
      </p:sp>
      <p:sp>
        <p:nvSpPr>
          <p:cNvPr id="3" name="文本框 2"/>
          <p:cNvSpPr txBox="1"/>
          <p:nvPr/>
        </p:nvSpPr>
        <p:spPr>
          <a:xfrm>
            <a:off x="440690" y="2197735"/>
            <a:ext cx="53562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sym typeface="+mn-ea"/>
              </a:rPr>
              <a:t>恐龙是怎么演变成鸟的？</a:t>
            </a:r>
            <a:endParaRPr lang="zh-CN" altLang="en-US" sz="36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215" y="1088390"/>
            <a:ext cx="91859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sym typeface="+mn-ea"/>
              </a:rPr>
              <a:t>   </a:t>
            </a:r>
            <a:r>
              <a:rPr lang="zh-CN" altLang="en-US" sz="3600" b="1">
                <a:solidFill>
                  <a:srgbClr val="FF0000"/>
                </a:solidFill>
                <a:sym typeface="+mn-ea"/>
              </a:rPr>
              <a:t>科学家探究恐龙演变成鸟的过程是怎样的？</a:t>
            </a:r>
            <a:endParaRPr lang="zh-CN" altLang="en-US" sz="3600" b="1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695071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475615" y="1844040"/>
            <a:ext cx="8367395" cy="3538220"/>
          </a:xfrm>
          <a:prstGeom prst="rect">
            <a:avLst/>
          </a:prstGeom>
          <a:solidFill>
            <a:srgbClr val="DFFFC7"/>
          </a:solidFill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第一部分(第1. 2自然段)说到大量化石显示，恐龙的-支经过漫长的演化，最终变成了凌空飞翔的鸟</a:t>
            </a:r>
            <a:r>
              <a: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endParaRPr 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第二部分(第3.4自然段)介绍了恐龙向鸟演化的过程</a:t>
            </a:r>
            <a:r>
              <a:rPr 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;</a:t>
            </a:r>
            <a:endParaRPr lang="zh-CN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第三部分(第5自然段)写科学家希望全面揭示恐龙向鸟儿演化的历史进程。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58770" y="742315"/>
            <a:ext cx="3427095" cy="583565"/>
          </a:xfrm>
          <a:prstGeom prst="rect">
            <a:avLst/>
          </a:prstGeom>
          <a:solidFill>
            <a:srgbClr val="DFFFC7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>
                <a:solidFill>
                  <a:srgbClr val="0000CC"/>
                </a:solidFill>
              </a:rPr>
              <a:t>课文内</a:t>
            </a:r>
            <a:r>
              <a:rPr lang="zh-CN" altLang="en-US" sz="3200" b="1">
                <a:solidFill>
                  <a:srgbClr val="0000CC"/>
                </a:solidFill>
                <a:sym typeface="+mn-ea"/>
              </a:rPr>
              <a:t>容</a:t>
            </a:r>
            <a:r>
              <a:rPr lang="zh-CN" altLang="en-US" sz="3200" b="1">
                <a:solidFill>
                  <a:srgbClr val="0000CC"/>
                </a:solidFill>
              </a:rPr>
              <a:t>我知道</a:t>
            </a:r>
            <a:endParaRPr lang="zh-CN" altLang="en-US" sz="3200" b="1">
              <a:solidFill>
                <a:srgbClr val="0000CC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4430" y="3825240"/>
            <a:ext cx="17589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重点</a:t>
            </a:r>
            <a:r>
              <a:rPr lang="zh-CN" sz="36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3480,&quot;width&quot;:5957}"/>
</p:tagLst>
</file>

<file path=ppt/tags/tag2.xml><?xml version="1.0" encoding="utf-8"?>
<p:tagLst xmlns:p="http://schemas.openxmlformats.org/presentationml/2006/main">
  <p:tag name="KSO_WM_UNIT_PLACING_PICTURE_USER_VIEWPORT" val="{&quot;height&quot;:6240,&quot;width&quot;:8250}"/>
</p:tagLst>
</file>

<file path=ppt/tags/tag3.xml><?xml version="1.0" encoding="utf-8"?>
<p:tagLst xmlns:p="http://schemas.openxmlformats.org/presentationml/2006/main">
  <p:tag name="KSO_WM_UNIT_TABLE_BEAUTIFY" val="smartTable{ddb7fc6b-4c43-46e1-a094-667dfb01e51f}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1669</Words>
  <Application>WPS 演示</Application>
  <PresentationFormat>On-screen Show (4:3)</PresentationFormat>
  <Paragraphs>183</Paragraphs>
  <Slides>17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Arial</vt:lpstr>
      <vt:lpstr>宋体</vt:lpstr>
      <vt:lpstr>Wingdings</vt:lpstr>
      <vt:lpstr>华文新魏</vt:lpstr>
      <vt:lpstr>隶书</vt:lpstr>
      <vt:lpstr>楷体</vt:lpstr>
      <vt:lpstr>楷体_GB2312</vt:lpstr>
      <vt:lpstr>新宋体</vt:lpstr>
      <vt:lpstr>Times New Roman</vt:lpstr>
      <vt:lpstr>Calibri</vt:lpstr>
      <vt:lpstr>华文楷体</vt:lpstr>
      <vt:lpstr>黑体</vt:lpstr>
      <vt:lpstr>微软雅黑</vt:lpstr>
      <vt:lpstr>Arial Unicode MS</vt:lpstr>
      <vt:lpstr>默认设计模板</vt:lpstr>
      <vt:lpstr>2_默认设计模板</vt:lpstr>
      <vt:lpstr>3_默认设计模板</vt:lpstr>
      <vt:lpstr>PowerPoint 演示文稿</vt:lpstr>
      <vt:lpstr>读下面的句子，注意红色的生字。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练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2021-05-06T17:12:00Z</cp:lastPrinted>
  <dcterms:created xsi:type="dcterms:W3CDTF">2021-05-06T17:12:00Z</dcterms:created>
  <dcterms:modified xsi:type="dcterms:W3CDTF">2021-10-22T04:26:30Z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AC92093AADF649A18946005A9BC74CB8</vt:lpwstr>
  </property>
  <property fmtid="{D5CDD505-2E9C-101B-9397-08002B2CF9AE}" pid="7" name="KSOProductBuildVer">
    <vt:lpwstr>2052-11.1.0.10938</vt:lpwstr>
  </property>
</Properties>
</file>